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3" r:id="rId5"/>
    <p:sldId id="264" r:id="rId6"/>
    <p:sldId id="262" r:id="rId7"/>
    <p:sldId id="261" r:id="rId8"/>
    <p:sldId id="260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D4F6-B64D-490C-935F-F7AF3CF1332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C7435-5DA3-46DC-82B8-7753C05234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оррупция\Money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7384"/>
            <a:ext cx="9468544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7"/>
            <a:ext cx="7772400" cy="100811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Коррупция. Понятие, виды, борьба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Пользователь\Desktop\коррупция\korrup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6187372" cy="29531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коррупция\backgrou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404664"/>
            <a:ext cx="8208912" cy="31683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i="1" dirty="0" smtClean="0"/>
              <a:t>Умом Россию не понять,</a:t>
            </a:r>
          </a:p>
          <a:p>
            <a:pPr algn="just">
              <a:buNone/>
            </a:pPr>
            <a:r>
              <a:rPr lang="ru-RU" sz="3600" b="1" i="1" dirty="0" smtClean="0"/>
              <a:t>Аршином общим не измерить:</a:t>
            </a:r>
          </a:p>
          <a:p>
            <a:pPr algn="just">
              <a:buNone/>
            </a:pPr>
            <a:r>
              <a:rPr lang="ru-RU" sz="3600" b="1" i="1" dirty="0" smtClean="0"/>
              <a:t>У ней особенная стать –</a:t>
            </a:r>
          </a:p>
          <a:p>
            <a:pPr algn="just">
              <a:buNone/>
            </a:pPr>
            <a:r>
              <a:rPr lang="ru-RU" sz="3600" b="1" i="1" dirty="0" smtClean="0"/>
              <a:t>В Россию можно только верить.</a:t>
            </a:r>
          </a:p>
          <a:p>
            <a:pPr algn="just"/>
            <a:endParaRPr lang="ru-RU" sz="36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2531" name="Picture 3" descr="C:\Users\Пользователь\Desktop\коррупция\hello_html_6c801c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08725"/>
            <a:ext cx="3080526" cy="35326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оррупция\123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876158" cy="72728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1115552">
            <a:off x="584089" y="3541096"/>
            <a:ext cx="4955135" cy="4008006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kumimoji="0" lang="ru-RU" sz="7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    Коррупция – это бич современной</a:t>
            </a:r>
            <a:r>
              <a:rPr kumimoji="0" lang="ru-RU" sz="7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России. Количество коррупционеров увеличивается прямо пропорционально росту числа новых чиновников. По данным международного Индекса восприятия коррупции Россия входит в 50 самых коррумпированных стран мира. При этом большую часть осужденных за коррупционные действия составляют мелкие взяточники, в то время как крупные продолжают заниматься противоправными действиями. </a:t>
            </a:r>
            <a:endParaRPr kumimoji="0" lang="ru-RU" sz="7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60648"/>
            <a:ext cx="9144000" cy="266429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kumimoji="0" lang="ru-RU" sz="88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Коррупция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- </a:t>
            </a:r>
            <a:r>
              <a:rPr lang="ru-RU" sz="8800" b="1" dirty="0" smtClean="0">
                <a:solidFill>
                  <a:schemeClr val="bg1"/>
                </a:solidFill>
              </a:rPr>
              <a:t>злоупотребление </a:t>
            </a:r>
            <a:r>
              <a:rPr lang="ru-RU" sz="8800" b="1" dirty="0">
                <a:solidFill>
                  <a:schemeClr val="bg1"/>
                </a:solidFill>
              </a:rPr>
              <a:t>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а также совершение указанных деяний от имени или в интересах юридического лица.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оррупция\coins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i="1" u="sng" dirty="0" smtClean="0">
                <a:latin typeface="Impact" pitchFamily="34" charset="0"/>
              </a:rPr>
              <a:t>Разновидности коррупции</a:t>
            </a:r>
            <a:endParaRPr lang="ru-RU" i="1" u="sng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05064"/>
            <a:ext cx="8892480" cy="20882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Злоупотребление должностными полномочиями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(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ст.285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УК РФ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Превышение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должностных полномочий (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ст.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286 УК РФ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Получение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взятки (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ст.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290 УК РФ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Дача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взятки (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ст.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291 УК РФ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 Злоупотребление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полномочиями (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ст.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201 УК РФ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Коммерческий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подкуп (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ст. </a:t>
            </a:r>
            <a:r>
              <a:rPr lang="ru-RU" sz="1800" b="1" dirty="0">
                <a:latin typeface="Segoe Print" pitchFamily="2" charset="0"/>
                <a:ea typeface="Segoe UI Symbol" pitchFamily="34" charset="0"/>
              </a:rPr>
              <a:t>204 УК РФ</a:t>
            </a:r>
            <a:r>
              <a:rPr lang="ru-RU" sz="1800" b="1" dirty="0" smtClean="0">
                <a:latin typeface="Segoe Print" pitchFamily="2" charset="0"/>
                <a:ea typeface="Segoe UI Symbol" pitchFamily="34" charset="0"/>
              </a:rPr>
              <a:t>).</a:t>
            </a:r>
            <a:endParaRPr lang="ru-RU" sz="1800" b="1" dirty="0">
              <a:latin typeface="Segoe Print" pitchFamily="2" charset="0"/>
              <a:ea typeface="Segoe UI Symbol" pitchFamily="34" charset="0"/>
            </a:endParaRPr>
          </a:p>
        </p:txBody>
      </p:sp>
      <p:pic>
        <p:nvPicPr>
          <p:cNvPr id="7171" name="Picture 3" descr="C:\Users\Пользователь\Desktop\коррупция\1322716372korupcija10047498_xl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153" y="4725144"/>
            <a:ext cx="2451375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Пользователь\Desktop\коррупция\depositphotos_8518456-stock-illustration-background-currency-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коррупция\15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4394035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Users\Пользователь\Desktop\коррупция\164892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232200" cy="3081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7" name="Picture 5" descr="C:\Users\Пользователь\Desktop\коррупция\780270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852936"/>
            <a:ext cx="4098712" cy="374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9" name="Picture 7" descr="C:\Users\Пользователь\Desktop\коррупция\hello_html_10b837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8640"/>
            <a:ext cx="4011602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Пользователь\Desktop\коррупция\depositphotos_8518456-stock-illustration-background-currency-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esktop\коррупция\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819670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07" name="Picture 3" descr="C:\Users\Пользователь\Desktop\коррупция\62195-chistye-ruki-avtor-kokarev-sergej-21057-9515-27x20-sm-na-bu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40968"/>
            <a:ext cx="4762500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09" name="Picture 5" descr="C:\Users\Пользователь\Desktop\коррупция\1-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8"/>
            <a:ext cx="3816424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10" name="Picture 6" descr="C:\Users\Пользователь\Desktop\коррупция\9041be423e4d3c21d1b5fd28d07b1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16632"/>
            <a:ext cx="374441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Пользователь\Desktop\коррупция\kartinki.me-11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Причины коррупции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7427168" cy="57606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+mj-lt"/>
              </a:rPr>
              <a:t>Двусмысленные </a:t>
            </a:r>
            <a:r>
              <a:rPr lang="ru-RU" dirty="0">
                <a:latin typeface="+mj-lt"/>
              </a:rPr>
              <a:t>законы.</a:t>
            </a:r>
          </a:p>
          <a:p>
            <a:r>
              <a:rPr lang="ru-RU" dirty="0" smtClean="0">
                <a:latin typeface="+mj-lt"/>
              </a:rPr>
              <a:t>Незнание </a:t>
            </a:r>
            <a:r>
              <a:rPr lang="ru-RU" dirty="0">
                <a:latin typeface="+mj-lt"/>
              </a:rPr>
              <a:t>или непонимание законов населением, что позволяет должностным лицам произвольно препятствовать осуществлению бюрократических процедур или завышать надлежащие выплаты.</a:t>
            </a:r>
          </a:p>
          <a:p>
            <a:r>
              <a:rPr lang="ru-RU" dirty="0" smtClean="0">
                <a:latin typeface="+mj-lt"/>
              </a:rPr>
              <a:t>Нестабильная </a:t>
            </a:r>
            <a:r>
              <a:rPr lang="ru-RU" dirty="0">
                <a:latin typeface="+mj-lt"/>
              </a:rPr>
              <a:t>политическая ситуация в стране.</a:t>
            </a:r>
          </a:p>
          <a:p>
            <a:r>
              <a:rPr lang="ru-RU" dirty="0" smtClean="0">
                <a:latin typeface="+mj-lt"/>
              </a:rPr>
              <a:t>Отсутствие </a:t>
            </a:r>
            <a:r>
              <a:rPr lang="ru-RU" dirty="0">
                <a:latin typeface="+mj-lt"/>
              </a:rPr>
              <a:t>сформированных механизмов взаимодействия институтов власти.</a:t>
            </a:r>
          </a:p>
          <a:p>
            <a:r>
              <a:rPr lang="ru-RU" dirty="0" smtClean="0">
                <a:latin typeface="+mj-lt"/>
              </a:rPr>
              <a:t>Зависимость </a:t>
            </a:r>
            <a:r>
              <a:rPr lang="ru-RU" dirty="0">
                <a:latin typeface="+mj-lt"/>
              </a:rPr>
              <a:t>стандартов и принципов, лежащих в основе работы бюрократического аппарата, от политики правящей элиты.</a:t>
            </a:r>
          </a:p>
          <a:p>
            <a:r>
              <a:rPr lang="ru-RU" dirty="0" smtClean="0">
                <a:latin typeface="+mj-lt"/>
              </a:rPr>
              <a:t>Профессиональная </a:t>
            </a:r>
            <a:r>
              <a:rPr lang="ru-RU" dirty="0">
                <a:latin typeface="+mj-lt"/>
              </a:rPr>
              <a:t>некомпетентность бюрократии.</a:t>
            </a:r>
          </a:p>
          <a:p>
            <a:r>
              <a:rPr lang="ru-RU" dirty="0" smtClean="0">
                <a:latin typeface="+mj-lt"/>
              </a:rPr>
              <a:t>Кумовство </a:t>
            </a:r>
            <a:r>
              <a:rPr lang="ru-RU" dirty="0">
                <a:latin typeface="+mj-lt"/>
              </a:rPr>
              <a:t>и политическое покровительство, которые приводят к формированию тайных соглашений, ослабляющих механизмы контроля над коррупцией.</a:t>
            </a:r>
          </a:p>
          <a:p>
            <a:r>
              <a:rPr lang="ru-RU" dirty="0" smtClean="0">
                <a:latin typeface="+mj-lt"/>
              </a:rPr>
              <a:t>Отсутствие </a:t>
            </a:r>
            <a:r>
              <a:rPr lang="ru-RU" dirty="0">
                <a:latin typeface="+mj-lt"/>
              </a:rPr>
              <a:t>единства в системе исполнительной власти, т. е., регулирование одной и той же деятельности различными инстанциями.</a:t>
            </a:r>
          </a:p>
          <a:p>
            <a:r>
              <a:rPr lang="ru-RU" dirty="0" smtClean="0">
                <a:latin typeface="+mj-lt"/>
              </a:rPr>
              <a:t>Низкий </a:t>
            </a:r>
            <a:r>
              <a:rPr lang="ru-RU" dirty="0">
                <a:latin typeface="+mj-lt"/>
              </a:rPr>
              <a:t>уровень участия граждан в контроле над государством.</a:t>
            </a:r>
          </a:p>
          <a:p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изкий </a:t>
            </a:r>
            <a:r>
              <a:rPr lang="ru-RU" dirty="0">
                <a:latin typeface="+mj-lt"/>
              </a:rPr>
              <a:t>уровень заработной платы в государственном секторе по сравнению с частным сектором;</a:t>
            </a:r>
          </a:p>
          <a:p>
            <a:r>
              <a:rPr lang="ru-RU" dirty="0" smtClean="0">
                <a:latin typeface="+mj-lt"/>
              </a:rPr>
              <a:t>Государственное </a:t>
            </a:r>
            <a:r>
              <a:rPr lang="ru-RU" dirty="0">
                <a:latin typeface="+mj-lt"/>
              </a:rPr>
              <a:t>регулирование экономики;</a:t>
            </a:r>
          </a:p>
          <a:p>
            <a:r>
              <a:rPr lang="ru-RU" dirty="0" smtClean="0">
                <a:latin typeface="+mj-lt"/>
              </a:rPr>
              <a:t>Зависимость </a:t>
            </a:r>
            <a:r>
              <a:rPr lang="ru-RU" dirty="0">
                <a:latin typeface="+mj-lt"/>
              </a:rPr>
              <a:t>граждан от чиновников, монополия государства на определённые услуги;</a:t>
            </a:r>
          </a:p>
          <a:p>
            <a:r>
              <a:rPr lang="ru-RU" dirty="0" smtClean="0">
                <a:latin typeface="+mj-lt"/>
              </a:rPr>
              <a:t>Оторванность </a:t>
            </a:r>
            <a:r>
              <a:rPr lang="ru-RU" dirty="0">
                <a:latin typeface="+mj-lt"/>
              </a:rPr>
              <a:t>бюрократической элиты от народа;</a:t>
            </a:r>
          </a:p>
          <a:p>
            <a:r>
              <a:rPr lang="ru-RU" dirty="0" smtClean="0">
                <a:latin typeface="+mj-lt"/>
              </a:rPr>
              <a:t>Экономическая </a:t>
            </a:r>
            <a:r>
              <a:rPr lang="ru-RU" dirty="0">
                <a:latin typeface="+mj-lt"/>
              </a:rPr>
              <a:t>нестабильность, </a:t>
            </a:r>
            <a:r>
              <a:rPr lang="ru-RU" dirty="0" smtClean="0">
                <a:latin typeface="+mj-lt"/>
              </a:rPr>
              <a:t>инфляция;</a:t>
            </a:r>
          </a:p>
          <a:p>
            <a:r>
              <a:rPr lang="ru-RU" dirty="0" smtClean="0">
                <a:latin typeface="+mj-lt"/>
              </a:rPr>
              <a:t>Этническая </a:t>
            </a:r>
            <a:r>
              <a:rPr lang="ru-RU" dirty="0">
                <a:latin typeface="+mj-lt"/>
              </a:rPr>
              <a:t>неоднородность населения;</a:t>
            </a:r>
          </a:p>
          <a:p>
            <a:r>
              <a:rPr lang="ru-RU" dirty="0" smtClean="0">
                <a:latin typeface="+mj-lt"/>
              </a:rPr>
              <a:t>Низкий </a:t>
            </a:r>
            <a:r>
              <a:rPr lang="ru-RU" dirty="0">
                <a:latin typeface="+mj-lt"/>
              </a:rPr>
              <a:t>уровень экономического </a:t>
            </a:r>
            <a:r>
              <a:rPr lang="ru-RU" dirty="0" smtClean="0">
                <a:latin typeface="+mj-lt"/>
              </a:rPr>
              <a:t>развития;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Религиозная </a:t>
            </a:r>
            <a:r>
              <a:rPr lang="ru-RU" dirty="0">
                <a:latin typeface="+mj-lt"/>
              </a:rPr>
              <a:t>традиция;</a:t>
            </a:r>
          </a:p>
          <a:p>
            <a:r>
              <a:rPr lang="ru-RU" dirty="0" smtClean="0">
                <a:latin typeface="+mj-lt"/>
              </a:rPr>
              <a:t>Культура </a:t>
            </a:r>
            <a:r>
              <a:rPr lang="ru-RU" dirty="0">
                <a:latin typeface="+mj-lt"/>
              </a:rPr>
              <a:t>страны в целом.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коррупция\Depositphotos_9597704_m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-1"/>
            <a:ext cx="3563888" cy="2518853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коррупция\depositphotos_40514281-stock-photo-3d-successful-business-people-prese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3620974" cy="3168352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коррупция\epL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3645024" cy="3645024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коррупция\boneco-da-dinhei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7582" y="3957463"/>
            <a:ext cx="4036626" cy="2855913"/>
          </a:xfrm>
          <a:prstGeom prst="rect">
            <a:avLst/>
          </a:prstGeom>
          <a:noFill/>
        </p:spPr>
      </p:pic>
      <p:pic>
        <p:nvPicPr>
          <p:cNvPr id="5126" name="Picture 6" descr="C:\Users\Пользователь\Desktop\коррупция\under_table_bribe_1600_wht_94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12776"/>
            <a:ext cx="3096344" cy="2459659"/>
          </a:xfrm>
          <a:prstGeom prst="rect">
            <a:avLst/>
          </a:prstGeom>
          <a:noFill/>
        </p:spPr>
      </p:pic>
      <p:pic>
        <p:nvPicPr>
          <p:cNvPr id="5121" name="Picture 1" descr="C:\Users\Пользователь\Desktop\коррупция\Advokat-po-administrativnyim-del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3140968"/>
            <a:ext cx="2926737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коррупция\kor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34" y="0"/>
            <a:ext cx="92059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Пользователь\Desktop\коррупция\d184d0b5d0bcd0b8d0b4d0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5256584" cy="666936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b="1" dirty="0" smtClean="0"/>
              <a:t>ЧТО </a:t>
            </a:r>
            <a:r>
              <a:rPr lang="ru-RU" sz="2400" b="1" dirty="0"/>
              <a:t>ДЕЛАТЬ, ЕСЛИ У ВАС </a:t>
            </a:r>
            <a:r>
              <a:rPr lang="ru-RU" sz="2400" b="1" dirty="0" smtClean="0"/>
              <a:t>ВЫМОГАЮТ</a:t>
            </a:r>
          </a:p>
          <a:p>
            <a:pPr fontAlgn="base">
              <a:buNone/>
            </a:pPr>
            <a:r>
              <a:rPr lang="ru-RU" sz="2400" b="1" dirty="0" smtClean="0"/>
              <a:t>ВЗЯТКУ</a:t>
            </a:r>
            <a:r>
              <a:rPr lang="ru-RU" sz="2400" b="1" dirty="0"/>
              <a:t>:</a:t>
            </a:r>
            <a:endParaRPr lang="ru-RU" sz="2400" dirty="0"/>
          </a:p>
          <a:p>
            <a:pPr fontAlgn="base">
              <a:buNone/>
            </a:pPr>
            <a:r>
              <a:rPr lang="ru-RU" sz="1800" dirty="0" smtClean="0"/>
              <a:t>1.Отказать </a:t>
            </a:r>
            <a:r>
              <a:rPr lang="ru-RU" sz="1800" dirty="0"/>
              <a:t>в даче взятки.</a:t>
            </a:r>
          </a:p>
          <a:p>
            <a:pPr algn="just" fontAlgn="base">
              <a:buNone/>
            </a:pPr>
            <a:r>
              <a:rPr lang="ru-RU" sz="1800" dirty="0" smtClean="0"/>
              <a:t>2.В </a:t>
            </a:r>
            <a:r>
              <a:rPr lang="ru-RU" sz="1800" dirty="0"/>
              <a:t>случае вымогательства взятки или отсутствия возможности отказать в даче взятки (например, при угрозе жизни и здоровью) - </a:t>
            </a:r>
            <a:r>
              <a:rPr lang="ru-RU" sz="1800" dirty="0" smtClean="0"/>
              <a:t>необходимо </a:t>
            </a:r>
            <a:r>
              <a:rPr lang="ru-RU" sz="1800" dirty="0"/>
              <a:t>сообщить в правоохранительные органы, но при этом следует соблюдать следующие рекомендации в общении с вымогателем взятки:</a:t>
            </a:r>
          </a:p>
          <a:p>
            <a:pPr algn="just" fontAlgn="base">
              <a:buNone/>
            </a:pPr>
            <a:r>
              <a:rPr lang="ru-RU" sz="1800" dirty="0" smtClean="0"/>
              <a:t>     •</a:t>
            </a:r>
            <a:r>
              <a:rPr lang="ru-RU" sz="1800" dirty="0"/>
              <a:t>внимательно выслушать и точно запомнить поставленные вам условия (размеры сумм, наименование товаров и характер услуг, сроки и способы пе­редачи взятки и т.д.);</a:t>
            </a:r>
          </a:p>
          <a:p>
            <a:pPr algn="just" fontAlgn="base">
              <a:buNone/>
            </a:pPr>
            <a:r>
              <a:rPr lang="ru-RU" sz="1800" dirty="0" smtClean="0"/>
              <a:t>     •</a:t>
            </a:r>
            <a:r>
              <a:rPr lang="ru-RU" sz="1800" dirty="0"/>
              <a:t>постараться отложить вопрос о времени и месте передачи взятки до следующей беседы;</a:t>
            </a:r>
          </a:p>
          <a:p>
            <a:pPr algn="just" fontAlgn="base">
              <a:buNone/>
            </a:pPr>
            <a:r>
              <a:rPr lang="ru-RU" sz="1800" dirty="0" smtClean="0"/>
              <a:t>     •</a:t>
            </a:r>
            <a:r>
              <a:rPr lang="ru-RU" sz="1800" dirty="0"/>
              <a:t>не брать инициативу в разговоре на себя, позволить «взяточнику» выговориться, сообщить вам как можно больше информации;</a:t>
            </a:r>
          </a:p>
          <a:p>
            <a:pPr algn="just" fontAlgn="base">
              <a:buNone/>
            </a:pPr>
            <a:r>
              <a:rPr lang="ru-RU" sz="1800" dirty="0" smtClean="0"/>
              <a:t>     •</a:t>
            </a:r>
            <a:r>
              <a:rPr lang="ru-RU" sz="1800" dirty="0"/>
              <a:t>незамедлительно обратиться в правоохранительные органы.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512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Коррупция. Понятие, виды, борьба</vt:lpstr>
      <vt:lpstr>Слайд 2</vt:lpstr>
      <vt:lpstr>Разновидности коррупции</vt:lpstr>
      <vt:lpstr>Слайд 4</vt:lpstr>
      <vt:lpstr>Слайд 5</vt:lpstr>
      <vt:lpstr>Причины коррупции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</cp:revision>
  <dcterms:created xsi:type="dcterms:W3CDTF">2018-10-25T05:10:19Z</dcterms:created>
  <dcterms:modified xsi:type="dcterms:W3CDTF">2018-10-25T08:47:08Z</dcterms:modified>
</cp:coreProperties>
</file>